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00642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2310D-6647-4F56-8AA3-5C3A5D277501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BFB23-2F9A-4A75-B460-B442AD7DF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BFB23-2F9A-4A75-B460-B442AD7DFC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tačiakampis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Suapvalintas stačiakamp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Stačiakampis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tačiakampis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Suapvalintas stačiakamp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tačiakampis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tačiakampis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ačiakampis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Suapvalintas stačiakamp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1" name="Stačiakampis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ačiakampis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ačiakampis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Suapvalintas stačiakamp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8DDDC4-DD48-4308-A7E0-98165D63D553}" type="datetimeFigureOut">
              <a:rPr lang="lt-LT" smtClean="0"/>
              <a:pPr/>
              <a:t>4/20/2017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B13EFE-0A69-4DDC-BC41-23C766984008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928694"/>
          </a:xfrm>
        </p:spPr>
        <p:txBody>
          <a:bodyPr>
            <a:normAutofit/>
          </a:bodyPr>
          <a:lstStyle/>
          <a:p>
            <a:r>
              <a:rPr lang="lt-LT" sz="2800" dirty="0" smtClean="0"/>
              <a:t>ROKIŠKIO R. SAVIVALDYBĖS JAUNIMO POLITIKA</a:t>
            </a:r>
            <a:endParaRPr lang="en-US" sz="2800" dirty="0"/>
          </a:p>
        </p:txBody>
      </p:sp>
      <p:sp>
        <p:nvSpPr>
          <p:cNvPr id="4" name="Suapvalintas stačiakampis 3"/>
          <p:cNvSpPr/>
          <p:nvPr/>
        </p:nvSpPr>
        <p:spPr>
          <a:xfrm>
            <a:off x="1000100" y="1071546"/>
            <a:ext cx="2500330" cy="1214446"/>
          </a:xfrm>
          <a:prstGeom prst="round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apvalintas stačiakampis 6"/>
          <p:cNvSpPr/>
          <p:nvPr/>
        </p:nvSpPr>
        <p:spPr>
          <a:xfrm>
            <a:off x="785786" y="2428868"/>
            <a:ext cx="1357322" cy="1071570"/>
          </a:xfrm>
          <a:prstGeom prst="round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apvalintas stačiakampis 8"/>
          <p:cNvSpPr/>
          <p:nvPr/>
        </p:nvSpPr>
        <p:spPr>
          <a:xfrm>
            <a:off x="4357686" y="1714488"/>
            <a:ext cx="1285884" cy="1785950"/>
          </a:xfrm>
          <a:prstGeom prst="roundRect">
            <a:avLst/>
          </a:prstGeom>
          <a:solidFill>
            <a:srgbClr val="FFC00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apvalintas stačiakampis 9"/>
          <p:cNvSpPr/>
          <p:nvPr/>
        </p:nvSpPr>
        <p:spPr>
          <a:xfrm>
            <a:off x="5929322" y="2285992"/>
            <a:ext cx="1857388" cy="1214446"/>
          </a:xfrm>
          <a:prstGeom prst="roundRect">
            <a:avLst/>
          </a:prstGeom>
          <a:solidFill>
            <a:srgbClr val="00B05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apvalintas stačiakampis 10"/>
          <p:cNvSpPr/>
          <p:nvPr/>
        </p:nvSpPr>
        <p:spPr>
          <a:xfrm>
            <a:off x="928662" y="3857628"/>
            <a:ext cx="3571900" cy="500066"/>
          </a:xfrm>
          <a:prstGeom prst="round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Suapvalintas stačiakampis 11"/>
          <p:cNvSpPr/>
          <p:nvPr/>
        </p:nvSpPr>
        <p:spPr>
          <a:xfrm>
            <a:off x="7572396" y="5286388"/>
            <a:ext cx="1285884" cy="1071570"/>
          </a:xfrm>
          <a:prstGeom prst="roundRect">
            <a:avLst/>
          </a:prstGeom>
          <a:solidFill>
            <a:srgbClr val="00B05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apvalintas stačiakampis 12"/>
          <p:cNvSpPr/>
          <p:nvPr/>
        </p:nvSpPr>
        <p:spPr>
          <a:xfrm>
            <a:off x="6072198" y="5286388"/>
            <a:ext cx="1357322" cy="1071570"/>
          </a:xfrm>
          <a:prstGeom prst="roundRect">
            <a:avLst/>
          </a:prstGeom>
          <a:solidFill>
            <a:srgbClr val="00B05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apvalintas stačiakampis 13"/>
          <p:cNvSpPr/>
          <p:nvPr/>
        </p:nvSpPr>
        <p:spPr>
          <a:xfrm>
            <a:off x="4643438" y="5286388"/>
            <a:ext cx="1214446" cy="1071570"/>
          </a:xfrm>
          <a:prstGeom prst="roundRect">
            <a:avLst/>
          </a:prstGeom>
          <a:solidFill>
            <a:srgbClr val="00B05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apvalintas stačiakampis 15"/>
          <p:cNvSpPr/>
          <p:nvPr/>
        </p:nvSpPr>
        <p:spPr>
          <a:xfrm>
            <a:off x="1000100" y="4429132"/>
            <a:ext cx="2786082" cy="571504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214414" y="1500174"/>
            <a:ext cx="2000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 smtClean="0">
                <a:solidFill>
                  <a:schemeClr val="bg1"/>
                </a:solidFill>
              </a:rPr>
              <a:t>SAVIVALDYBĖS</a:t>
            </a:r>
            <a:r>
              <a:rPr lang="lt-LT" sz="1200" b="1" dirty="0" smtClean="0">
                <a:solidFill>
                  <a:schemeClr val="bg1"/>
                </a:solidFill>
              </a:rPr>
              <a:t> TARYBA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71538" y="285749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857224" y="2786058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 smtClean="0">
                <a:solidFill>
                  <a:schemeClr val="bg1"/>
                </a:solidFill>
              </a:rPr>
              <a:t>Savivaldybės įstaigos- 28 (</a:t>
            </a:r>
            <a:r>
              <a:rPr lang="lt-LT" sz="800" b="1" dirty="0" smtClean="0">
                <a:solidFill>
                  <a:schemeClr val="bg1"/>
                </a:solidFill>
              </a:rPr>
              <a:t>NU paslaugas teikiantys juridiniai asmenys)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55" name="Suapvalintas stačiakampis 54"/>
          <p:cNvSpPr/>
          <p:nvPr/>
        </p:nvSpPr>
        <p:spPr>
          <a:xfrm>
            <a:off x="2643174" y="2428868"/>
            <a:ext cx="1143008" cy="1071570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714612" y="2571744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200" b="1" dirty="0" smtClean="0">
                <a:solidFill>
                  <a:schemeClr val="bg1"/>
                </a:solidFill>
              </a:rPr>
              <a:t>JRK (Švietimo sk.)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29124" y="2500306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 smtClean="0">
                <a:solidFill>
                  <a:srgbClr val="00B050"/>
                </a:solidFill>
              </a:rPr>
              <a:t>JRT</a:t>
            </a:r>
          </a:p>
          <a:p>
            <a:pPr algn="ctr"/>
            <a:r>
              <a:rPr lang="lt-LT" dirty="0" smtClean="0">
                <a:solidFill>
                  <a:srgbClr val="00B050"/>
                </a:solidFill>
              </a:rPr>
              <a:t>(</a:t>
            </a:r>
            <a:r>
              <a:rPr lang="lt-LT" b="1" dirty="0" smtClean="0">
                <a:solidFill>
                  <a:srgbClr val="00B050"/>
                </a:solidFill>
              </a:rPr>
              <a:t>12</a:t>
            </a:r>
            <a:r>
              <a:rPr lang="lt-LT" dirty="0" smtClean="0">
                <a:solidFill>
                  <a:srgbClr val="00B050"/>
                </a:solidFill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72198" y="2357430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 smtClean="0">
                <a:solidFill>
                  <a:schemeClr val="bg1"/>
                </a:solidFill>
              </a:rPr>
              <a:t>RJOS ,,AS”             (7)   </a:t>
            </a:r>
            <a:endParaRPr lang="lt-LT" sz="12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357290" y="4000505"/>
            <a:ext cx="29289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 smtClean="0">
                <a:solidFill>
                  <a:schemeClr val="bg1"/>
                </a:solidFill>
              </a:rPr>
              <a:t>Komisijos, tarybos (7)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42976" y="4500570"/>
            <a:ext cx="24288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 smtClean="0">
                <a:solidFill>
                  <a:schemeClr val="bg1"/>
                </a:solidFill>
              </a:rPr>
              <a:t>       </a:t>
            </a:r>
            <a:r>
              <a:rPr lang="lt-LT" sz="1600" dirty="0" smtClean="0">
                <a:solidFill>
                  <a:srgbClr val="00642D"/>
                </a:solidFill>
              </a:rPr>
              <a:t>VVG </a:t>
            </a:r>
          </a:p>
          <a:p>
            <a:pPr algn="ctr"/>
            <a:r>
              <a:rPr lang="lt-LT" sz="1000" dirty="0" smtClean="0">
                <a:solidFill>
                  <a:srgbClr val="00642D"/>
                </a:solidFill>
              </a:rPr>
              <a:t>(</a:t>
            </a:r>
            <a:r>
              <a:rPr lang="en-US" sz="1000" dirty="0" err="1" smtClean="0">
                <a:solidFill>
                  <a:srgbClr val="00642D"/>
                </a:solidFill>
              </a:rPr>
              <a:t>Kaimo,miest</a:t>
            </a:r>
            <a:r>
              <a:rPr lang="lt-LT" sz="1000" dirty="0" err="1" smtClean="0">
                <a:solidFill>
                  <a:srgbClr val="00642D"/>
                </a:solidFill>
              </a:rPr>
              <a:t>l.b</a:t>
            </a:r>
            <a:r>
              <a:rPr lang="en-US" sz="1000" dirty="0" smtClean="0">
                <a:solidFill>
                  <a:srgbClr val="00642D"/>
                </a:solidFill>
              </a:rPr>
              <a:t>en</a:t>
            </a:r>
            <a:r>
              <a:rPr lang="lt-LT" sz="1000" dirty="0" err="1" smtClean="0">
                <a:solidFill>
                  <a:srgbClr val="00642D"/>
                </a:solidFill>
              </a:rPr>
              <a:t>druomenės</a:t>
            </a:r>
            <a:r>
              <a:rPr lang="lt-LT" sz="1000" dirty="0" smtClean="0">
                <a:solidFill>
                  <a:srgbClr val="00642D"/>
                </a:solidFill>
              </a:rPr>
              <a:t> (40</a:t>
            </a:r>
            <a:r>
              <a:rPr lang="lt-LT" sz="1000" dirty="0" smtClean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14876" y="5429264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 smtClean="0">
                <a:solidFill>
                  <a:schemeClr val="bg1"/>
                </a:solidFill>
              </a:rPr>
              <a:t>Jaunimo  organizacijos</a:t>
            </a:r>
          </a:p>
          <a:p>
            <a:r>
              <a:rPr lang="lt-LT" sz="1200" dirty="0" smtClean="0">
                <a:solidFill>
                  <a:schemeClr val="bg1"/>
                </a:solidFill>
              </a:rPr>
              <a:t>(9)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43636" y="5357826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 smtClean="0">
                <a:solidFill>
                  <a:schemeClr val="bg1"/>
                </a:solidFill>
              </a:rPr>
              <a:t>Su jaunimu dirbančios organizacijos</a:t>
            </a:r>
          </a:p>
          <a:p>
            <a:r>
              <a:rPr lang="lt-LT" sz="1200" dirty="0" smtClean="0">
                <a:solidFill>
                  <a:schemeClr val="bg1"/>
                </a:solidFill>
              </a:rPr>
              <a:t>(24)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715272" y="5429264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 smtClean="0">
                <a:solidFill>
                  <a:schemeClr val="bg1"/>
                </a:solidFill>
              </a:rPr>
              <a:t>Neformalios jaunimo grupės</a:t>
            </a:r>
          </a:p>
          <a:p>
            <a:r>
              <a:rPr lang="lt-LT" sz="1200" dirty="0" smtClean="0">
                <a:solidFill>
                  <a:schemeClr val="bg1"/>
                </a:solidFill>
              </a:rPr>
              <a:t>(20)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54" name="Tiesioji rodyklės jungtis 53"/>
          <p:cNvCxnSpPr/>
          <p:nvPr/>
        </p:nvCxnSpPr>
        <p:spPr>
          <a:xfrm rot="5400000" flipH="1" flipV="1">
            <a:off x="3357554" y="1500174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odyklė dešinėn 65"/>
          <p:cNvSpPr/>
          <p:nvPr/>
        </p:nvSpPr>
        <p:spPr>
          <a:xfrm>
            <a:off x="3428992" y="1643050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dyklė žemyn 67"/>
          <p:cNvSpPr/>
          <p:nvPr/>
        </p:nvSpPr>
        <p:spPr>
          <a:xfrm>
            <a:off x="1428728" y="2214554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dyklė žemyn 68"/>
          <p:cNvSpPr/>
          <p:nvPr/>
        </p:nvSpPr>
        <p:spPr>
          <a:xfrm>
            <a:off x="2928926" y="2214554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dyklė dešinėn 71"/>
          <p:cNvSpPr/>
          <p:nvPr/>
        </p:nvSpPr>
        <p:spPr>
          <a:xfrm>
            <a:off x="2214546" y="2928934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dyklė dešinėn 72"/>
          <p:cNvSpPr/>
          <p:nvPr/>
        </p:nvSpPr>
        <p:spPr>
          <a:xfrm>
            <a:off x="3929058" y="2928934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dyklė kairėn 74"/>
          <p:cNvSpPr/>
          <p:nvPr/>
        </p:nvSpPr>
        <p:spPr>
          <a:xfrm>
            <a:off x="5643570" y="3000372"/>
            <a:ext cx="357190" cy="28575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as 77"/>
          <p:cNvSpPr/>
          <p:nvPr/>
        </p:nvSpPr>
        <p:spPr>
          <a:xfrm>
            <a:off x="500034" y="5143512"/>
            <a:ext cx="2000264" cy="13573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785786" y="5643578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 smtClean="0"/>
              <a:t>Kitos įstaigos </a:t>
            </a:r>
            <a:r>
              <a:rPr lang="lt-LT" sz="1200" dirty="0" smtClean="0">
                <a:solidFill>
                  <a:srgbClr val="007033"/>
                </a:solidFill>
              </a:rPr>
              <a:t>(Darbo birža)</a:t>
            </a:r>
            <a:endParaRPr lang="en-US" sz="1200" dirty="0">
              <a:solidFill>
                <a:srgbClr val="007033"/>
              </a:solidFill>
            </a:endParaRPr>
          </a:p>
        </p:txBody>
      </p:sp>
      <p:sp>
        <p:nvSpPr>
          <p:cNvPr id="83" name="Paaiškinimas su keturkrypte rodykle 82"/>
          <p:cNvSpPr/>
          <p:nvPr/>
        </p:nvSpPr>
        <p:spPr>
          <a:xfrm>
            <a:off x="3214678" y="4429132"/>
            <a:ext cx="500066" cy="642942"/>
          </a:xfrm>
          <a:prstGeom prst="quad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dyklė  kairėn-dešinėn-į viršų 86"/>
          <p:cNvSpPr/>
          <p:nvPr/>
        </p:nvSpPr>
        <p:spPr>
          <a:xfrm>
            <a:off x="2071670" y="3500438"/>
            <a:ext cx="1857388" cy="35719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Suapvalintas stačiakampis 87"/>
          <p:cNvSpPr/>
          <p:nvPr/>
        </p:nvSpPr>
        <p:spPr>
          <a:xfrm>
            <a:off x="3143240" y="5286388"/>
            <a:ext cx="1357322" cy="1071570"/>
          </a:xfrm>
          <a:prstGeom prst="roundRect">
            <a:avLst/>
          </a:prstGeom>
          <a:solidFill>
            <a:srgbClr val="00B05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1100" dirty="0" smtClean="0">
                <a:solidFill>
                  <a:schemeClr val="bg1"/>
                </a:solidFill>
              </a:rPr>
              <a:t>Atviras darbas  su jaunimu ir  JGI:</a:t>
            </a:r>
          </a:p>
          <a:p>
            <a:r>
              <a:rPr lang="lt-LT" sz="1200" dirty="0" smtClean="0">
                <a:solidFill>
                  <a:schemeClr val="bg1"/>
                </a:solidFill>
              </a:rPr>
              <a:t>JC-1</a:t>
            </a:r>
          </a:p>
          <a:p>
            <a:r>
              <a:rPr lang="lt-LT" sz="1200" dirty="0" smtClean="0">
                <a:solidFill>
                  <a:schemeClr val="bg1"/>
                </a:solidFill>
              </a:rPr>
              <a:t>JE-1</a:t>
            </a:r>
          </a:p>
        </p:txBody>
      </p:sp>
      <p:sp>
        <p:nvSpPr>
          <p:cNvPr id="90" name="Rodyklė  kairėn-dešinėn-į viršų 89"/>
          <p:cNvSpPr/>
          <p:nvPr/>
        </p:nvSpPr>
        <p:spPr>
          <a:xfrm>
            <a:off x="3929058" y="3571876"/>
            <a:ext cx="4500594" cy="1571636"/>
          </a:xfrm>
          <a:prstGeom prst="leftRightUpArrow">
            <a:avLst/>
          </a:prstGeom>
          <a:solidFill>
            <a:srgbClr val="92D05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Paaiškinimas su keturkrypte rodykle 90"/>
          <p:cNvSpPr/>
          <p:nvPr/>
        </p:nvSpPr>
        <p:spPr>
          <a:xfrm>
            <a:off x="1928794" y="5857892"/>
            <a:ext cx="500066" cy="642942"/>
          </a:xfrm>
          <a:prstGeom prst="quad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71472" y="214290"/>
            <a:ext cx="1785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800" dirty="0" smtClean="0"/>
              <a:t>Gyventojų -31454;  Jaunimo-6024 (19,15 proc.)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gybė">
  <a:themeElements>
    <a:clrScheme name="Lygyb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is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ygybė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2298</TotalTime>
  <Words>94</Words>
  <Application>Microsoft Office PowerPoint</Application>
  <PresentationFormat>Demonstracija ekrane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Lygybė</vt:lpstr>
      <vt:lpstr>ROKIŠKIO R. SAVIVALDYBĖS JAUNIMO POLITIKA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cp:lastModifiedBy>Svietjaunimas</cp:lastModifiedBy>
  <cp:revision>281</cp:revision>
  <dcterms:modified xsi:type="dcterms:W3CDTF">2017-04-20T05:33:56Z</dcterms:modified>
</cp:coreProperties>
</file>